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8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5143500" cx="9144000"/>
  <p:notesSz cx="6858000" cy="9144000"/>
  <p:embeddedFontLst>
    <p:embeddedFont>
      <p:font typeface="Roboto Slab"/>
      <p:regular r:id="rId19"/>
      <p:bold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Roboto Medium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Montserrat Medium"/>
      <p:regular r:id="rId33"/>
      <p:bold r:id="rId34"/>
      <p:italic r:id="rId35"/>
      <p:boldItalic r:id="rId36"/>
    </p:embeddedFont>
    <p:embeddedFont>
      <p:font typeface="Helvetica Neue"/>
      <p:regular r:id="rId37"/>
      <p:bold r:id="rId38"/>
      <p:italic r:id="rId39"/>
      <p:boldItalic r:id="rId40"/>
    </p:embeddedFont>
    <p:embeddedFont>
      <p:font typeface="Helvetica Neue Ligh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5" roundtripDataSignature="AMtx7mgje5Up5Z7GuojEnWt2PrB4uFUXp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C4B3BF0-B1E5-430E-87FB-552B67CD0176}">
  <a:tblStyle styleId="{7C4B3BF0-B1E5-430E-87FB-552B67CD017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boldItalic.fntdata"/><Relationship Id="rId20" Type="http://schemas.openxmlformats.org/officeDocument/2006/relationships/font" Target="fonts/RobotoSlab-bold.fntdata"/><Relationship Id="rId42" Type="http://schemas.openxmlformats.org/officeDocument/2006/relationships/font" Target="fonts/HelveticaNeueLight-bold.fntdata"/><Relationship Id="rId41" Type="http://schemas.openxmlformats.org/officeDocument/2006/relationships/font" Target="fonts/HelveticaNeueLight-regular.fntdata"/><Relationship Id="rId22" Type="http://schemas.openxmlformats.org/officeDocument/2006/relationships/font" Target="fonts/Roboto-bold.fntdata"/><Relationship Id="rId44" Type="http://schemas.openxmlformats.org/officeDocument/2006/relationships/font" Target="fonts/HelveticaNeueLight-boldItalic.fntdata"/><Relationship Id="rId21" Type="http://schemas.openxmlformats.org/officeDocument/2006/relationships/font" Target="fonts/Roboto-regular.fntdata"/><Relationship Id="rId43" Type="http://schemas.openxmlformats.org/officeDocument/2006/relationships/font" Target="fonts/HelveticaNeueLight-italic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45" Type="http://customschemas.google.com/relationships/presentationmetadata" Target="meta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obotoMedium-bold.fntdata"/><Relationship Id="rId25" Type="http://schemas.openxmlformats.org/officeDocument/2006/relationships/font" Target="fonts/RobotoMedium-regular.fntdata"/><Relationship Id="rId28" Type="http://schemas.openxmlformats.org/officeDocument/2006/relationships/font" Target="fonts/RobotoMedium-boldItalic.fntdata"/><Relationship Id="rId27" Type="http://schemas.openxmlformats.org/officeDocument/2006/relationships/font" Target="fonts/RobotoMedium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ontserrat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4.xml"/><Relationship Id="rId33" Type="http://schemas.openxmlformats.org/officeDocument/2006/relationships/font" Target="fonts/MontserratMedium-regular.fntdata"/><Relationship Id="rId10" Type="http://schemas.openxmlformats.org/officeDocument/2006/relationships/slide" Target="slides/slide3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6.xml"/><Relationship Id="rId35" Type="http://schemas.openxmlformats.org/officeDocument/2006/relationships/font" Target="fonts/MontserratMedium-italic.fntdata"/><Relationship Id="rId12" Type="http://schemas.openxmlformats.org/officeDocument/2006/relationships/slide" Target="slides/slide5.xml"/><Relationship Id="rId34" Type="http://schemas.openxmlformats.org/officeDocument/2006/relationships/font" Target="fonts/MontserratMedium-bold.fntdata"/><Relationship Id="rId15" Type="http://schemas.openxmlformats.org/officeDocument/2006/relationships/slide" Target="slides/slide8.xml"/><Relationship Id="rId37" Type="http://schemas.openxmlformats.org/officeDocument/2006/relationships/font" Target="fonts/HelveticaNeue-regular.fntdata"/><Relationship Id="rId14" Type="http://schemas.openxmlformats.org/officeDocument/2006/relationships/slide" Target="slides/slide7.xml"/><Relationship Id="rId36" Type="http://schemas.openxmlformats.org/officeDocument/2006/relationships/font" Target="fonts/MontserratMedium-boldItalic.fntdata"/><Relationship Id="rId17" Type="http://schemas.openxmlformats.org/officeDocument/2006/relationships/slide" Target="slides/slide10.xml"/><Relationship Id="rId39" Type="http://schemas.openxmlformats.org/officeDocument/2006/relationships/font" Target="fonts/HelveticaNeue-italic.fntdata"/><Relationship Id="rId16" Type="http://schemas.openxmlformats.org/officeDocument/2006/relationships/slide" Target="slides/slide9.xml"/><Relationship Id="rId38" Type="http://schemas.openxmlformats.org/officeDocument/2006/relationships/font" Target="fonts/HelveticaNeue-bold.fntdata"/><Relationship Id="rId19" Type="http://schemas.openxmlformats.org/officeDocument/2006/relationships/font" Target="fonts/RobotoSlab-regular.fntdata"/><Relationship Id="rId18" Type="http://schemas.openxmlformats.org/officeDocument/2006/relationships/slide" Target="slides/slide1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2.png>
</file>

<file path=ppt/media/image20.png>
</file>

<file path=ppt/media/image23.jpg>
</file>

<file path=ppt/media/image24.jp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4.jp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a0ec2d11b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ga0ec2d11b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0ec2d11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a0ec2d11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0ec2d11b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a0ec2d11b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a0ec2d11b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a0ec2d11b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a0d59c52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7" name="Google Shape;267;ga0d59c52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0ec2d11b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a0ec2d11b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a0ec2d11b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ga0ec2d11b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4.jpg"/><Relationship Id="rId5" Type="http://schemas.openxmlformats.org/officeDocument/2006/relationships/image" Target="../media/image7.jpg"/><Relationship Id="rId6" Type="http://schemas.openxmlformats.org/officeDocument/2006/relationships/image" Target="../media/image17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4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Relationship Id="rId5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28741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Filling tables: Data integrity constraints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0ec2d11b1_0_3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DELETE COMMAND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1" name="Google Shape;291;ga0ec2d11b1_0_3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2" name="Google Shape;292;ga0ec2d11b1_0_33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is used to delete records/row in a table.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syntax is the following: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DELETE FROM db.table WHERE condition;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Montserrat Medium"/>
              <a:buAutoNum type="arabicPeriod"/>
            </a:pPr>
            <a:r>
              <a:rPr b="0" i="0" lang="en" sz="19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Data integrity constraints.</a:t>
            </a:r>
            <a:endParaRPr b="0" i="0" sz="19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Montserrat Medium"/>
              <a:buAutoNum type="arabicPeriod"/>
            </a:pPr>
            <a:r>
              <a:rPr b="0" i="0" lang="en" sz="19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Entity integrity constraints.</a:t>
            </a:r>
            <a:endParaRPr b="0" i="0" sz="19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Montserrat Medium"/>
              <a:buAutoNum type="arabicPeriod"/>
            </a:pPr>
            <a:r>
              <a:rPr b="0" i="0" lang="en" sz="19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Referential integrity constraints.</a:t>
            </a:r>
            <a:endParaRPr b="0" i="0" sz="19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Montserrat Medium"/>
              <a:buAutoNum type="arabicPeriod"/>
            </a:pPr>
            <a:r>
              <a:rPr b="0" i="0" lang="en" sz="19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Domain integrity constraints.</a:t>
            </a:r>
            <a:endParaRPr b="0" i="0" sz="19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92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Montserrat Medium"/>
              <a:buAutoNum type="arabicPeriod"/>
            </a:pPr>
            <a:r>
              <a:rPr b="0" i="0" lang="en" sz="19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INSERT / DELETE commands</a:t>
            </a:r>
            <a:endParaRPr b="0" i="0" sz="19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0" name="Google Shape;230;p2"/>
          <p:cNvPicPr preferRelativeResize="0"/>
          <p:nvPr/>
        </p:nvPicPr>
        <p:blipFill rotWithShape="1">
          <a:blip r:embed="rId5">
            <a:alphaModFix/>
          </a:blip>
          <a:srcRect b="14010" l="30634" r="27977" t="28211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DATA INTEGRITY CONSTRAINTS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ga0aef77d17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are a set of rules in order to ensure the accuracy and consistency of data over the entire lifecycle of the db.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0ec2d11b1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ENTITY INTEGRITY CONSTRAINTS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a0ec2d11b1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ga0ec2d11b1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are a set of rules to ensure that every table MUST have a PRIMARY KEY to make sure that every record is unique and not NULL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column can only be a PRIMARY KEY if all the values are UNIQUE and not NULL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0ec2d11b1_0_1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ENTITY INTEGRITY CONSTRAINTS COUNTER 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ga0ec2d11b1_0_1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51" name="Google Shape;251;ga0ec2d11b1_0_19"/>
          <p:cNvGraphicFramePr/>
          <p:nvPr/>
        </p:nvGraphicFramePr>
        <p:xfrm>
          <a:off x="952500" y="2190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{7C4B3BF0-B1E5-430E-87FB-552B67CD0176}</a:tableStyleId>
              </a:tblPr>
              <a:tblGrid>
                <a:gridCol w="1447800"/>
                <a:gridCol w="1447800"/>
                <a:gridCol w="1447800"/>
                <a:gridCol w="14478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Name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Last_name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Course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Country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Philippo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Caneto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sngStrike"/>
                        <a:t>Philippo</a:t>
                      </a:r>
                      <a:endParaRPr sz="1400" u="none" cap="none" strike="sng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sngStrike"/>
                        <a:t>Caneto</a:t>
                      </a:r>
                      <a:endParaRPr sz="1400" u="none" cap="none" strike="sng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sngStrike"/>
                        <a:t>WD</a:t>
                      </a:r>
                      <a:endParaRPr sz="1400" u="none" cap="none" strike="sng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sngStrike"/>
                        <a:t>IT</a:t>
                      </a:r>
                      <a:endParaRPr sz="1400" u="none" cap="none" strike="sng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Emet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Johnson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2" name="Google Shape;252;ga0ec2d11b1_0_19"/>
          <p:cNvSpPr txBox="1"/>
          <p:nvPr/>
        </p:nvSpPr>
        <p:spPr>
          <a:xfrm>
            <a:off x="952500" y="1690325"/>
            <a:ext cx="53541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table lacks of PRIMARY KEY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a0ec2d11b1_0_19"/>
          <p:cNvSpPr txBox="1"/>
          <p:nvPr/>
        </p:nvSpPr>
        <p:spPr>
          <a:xfrm>
            <a:off x="991675" y="4085700"/>
            <a:ext cx="73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Because no column contains unique values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a0ec2d11b1_0_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REFERENTIAL INTEGRITY CONSTRAINTS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ga0ec2d11b1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" name="Google Shape;260;ga0ec2d11b1_0_6"/>
          <p:cNvSpPr txBox="1"/>
          <p:nvPr/>
        </p:nvSpPr>
        <p:spPr>
          <a:xfrm>
            <a:off x="693000" y="1151400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FOREIGN KEY column of a table can’t take values which are not contained in the PRIMARY KEY of the table which references them.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rPr b="0" i="0" lang="en" sz="16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                      Countries                                                            Doctors</a:t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61" name="Google Shape;261;ga0ec2d11b1_0_6"/>
          <p:cNvGraphicFramePr/>
          <p:nvPr/>
        </p:nvGraphicFramePr>
        <p:xfrm>
          <a:off x="873175" y="2621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{7C4B3BF0-B1E5-430E-87FB-552B67CD0176}</a:tableStyleId>
              </a:tblPr>
              <a:tblGrid>
                <a:gridCol w="1718850"/>
                <a:gridCol w="1718850"/>
              </a:tblGrid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Country_code (PK)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Country_name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Spain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France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IT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Italy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62" name="Google Shape;262;ga0ec2d11b1_0_6"/>
          <p:cNvGraphicFramePr/>
          <p:nvPr/>
        </p:nvGraphicFramePr>
        <p:xfrm>
          <a:off x="4820375" y="2621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{7C4B3BF0-B1E5-430E-87FB-552B67CD0176}</a:tableStyleId>
              </a:tblPr>
              <a:tblGrid>
                <a:gridCol w="1718850"/>
                <a:gridCol w="1718850"/>
              </a:tblGrid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Doctor_ID (PK)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Country_code (FK)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sngStrike"/>
                        <a:t>PT</a:t>
                      </a:r>
                      <a:endParaRPr sz="1400" u="none" cap="none" strike="sng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SP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63" name="Google Shape;263;ga0ec2d11b1_0_6"/>
          <p:cNvSpPr/>
          <p:nvPr/>
        </p:nvSpPr>
        <p:spPr>
          <a:xfrm>
            <a:off x="1316091" y="2124534"/>
            <a:ext cx="6328900" cy="625725"/>
          </a:xfrm>
          <a:custGeom>
            <a:rect b="b" l="l" r="r" t="t"/>
            <a:pathLst>
              <a:path extrusionOk="0" h="25029" w="253156">
                <a:moveTo>
                  <a:pt x="16641" y="23442"/>
                </a:moveTo>
                <a:cubicBezTo>
                  <a:pt x="16553" y="20092"/>
                  <a:pt x="-20294" y="6870"/>
                  <a:pt x="16112" y="3344"/>
                </a:cubicBezTo>
                <a:cubicBezTo>
                  <a:pt x="52518" y="-182"/>
                  <a:pt x="197612" y="-1327"/>
                  <a:pt x="235075" y="2287"/>
                </a:cubicBezTo>
                <a:cubicBezTo>
                  <a:pt x="272539" y="5901"/>
                  <a:pt x="239923" y="21239"/>
                  <a:pt x="240893" y="2502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a0ec2d11b1_0_6"/>
          <p:cNvSpPr txBox="1"/>
          <p:nvPr/>
        </p:nvSpPr>
        <p:spPr>
          <a:xfrm>
            <a:off x="901500" y="4297275"/>
            <a:ext cx="73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PT is not a valid value because it doesn’t exist on the country table.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a0d59c5275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DOMAIN INTEGRITY CONSTRAINTS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ga0d59c5275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ga0d59c5275_0_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All the values inside a column MUST be of the same type (ie: a column can’t have one value of type ‘char’ and another value of type ‘float’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a0ec2d11b1_0_12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DOMAIN INTEGRITY CONSTRAINTS EXAMPLE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ga0ec2d11b1_0_1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78" name="Google Shape;278;ga0ec2d11b1_0_12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{7C4B3BF0-B1E5-430E-87FB-552B67CD0176}</a:tableStyleId>
              </a:tblPr>
              <a:tblGrid>
                <a:gridCol w="12650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State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Arkansas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sngStrike"/>
                        <a:t>5</a:t>
                      </a:r>
                      <a:endParaRPr sz="1400" u="none" cap="none" strike="sng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Maine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California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North Dakota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a0ec2d11b1_0_2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INSERT COMMAND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ga0ec2d11b1_0_2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5" name="Google Shape;285;ga0ec2d11b1_0_2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command is used to insert records in a table.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syntax is the following to specify in which columns we want to insert the values: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50" u="none" cap="none" strike="noStrike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INSERT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n" sz="1150" u="none" cap="none" strike="noStrike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INTO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table_name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i="1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column1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1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column2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1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column5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...)</a:t>
            </a:r>
            <a:endParaRPr b="0" i="0" sz="1150" u="none" cap="none" strike="noStrike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150" u="none" cap="none" strike="noStrike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VALUES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i="1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value1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1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value2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1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value5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...)</a:t>
            </a:r>
            <a:endParaRPr b="0" i="0" sz="1150" u="none" cap="none" strike="noStrike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150" u="none" cap="none" strike="noStrike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If we want to insert values in all the columns in the same order:</a:t>
            </a:r>
            <a:endParaRPr b="0" i="0" sz="1800" u="none" cap="none" strike="noStrike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150" u="none" cap="none" strike="noStrike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150" u="none" cap="none" strike="noStrike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150" u="none" cap="none" strike="noStrike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INSERT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0" lang="en" sz="1150" u="none" cap="none" strike="noStrike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INTO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0" i="1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table_name</a:t>
            </a:r>
            <a:endParaRPr b="0" i="1" sz="1150" u="none" cap="none" strike="noStrike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150" u="none" cap="none" strike="noStrike">
                <a:solidFill>
                  <a:srgbClr val="0000CD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VALUES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(</a:t>
            </a:r>
            <a:r>
              <a:rPr b="0" i="1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value1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1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value2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1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value3</a:t>
            </a:r>
            <a:r>
              <a:rPr b="0" i="0" lang="en" sz="115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...);</a:t>
            </a:r>
            <a:endParaRPr b="0" i="0" sz="1150" u="none" cap="none" strike="noStrike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